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313" r:id="rId2"/>
    <p:sldId id="309" r:id="rId3"/>
    <p:sldId id="260" r:id="rId4"/>
    <p:sldId id="258" r:id="rId5"/>
    <p:sldId id="312" r:id="rId6"/>
    <p:sldId id="310" r:id="rId7"/>
    <p:sldId id="315" r:id="rId8"/>
    <p:sldId id="316" r:id="rId9"/>
    <p:sldId id="317" r:id="rId10"/>
    <p:sldId id="318" r:id="rId11"/>
    <p:sldId id="319" r:id="rId12"/>
    <p:sldId id="323" r:id="rId13"/>
    <p:sldId id="320" r:id="rId14"/>
    <p:sldId id="321" r:id="rId15"/>
    <p:sldId id="322" r:id="rId16"/>
    <p:sldId id="324" r:id="rId17"/>
    <p:sldId id="325" r:id="rId18"/>
    <p:sldId id="326" r:id="rId19"/>
    <p:sldId id="288" r:id="rId2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  <a:srgbClr val="FF9966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474203648"/>
        <c:axId val="-474209088"/>
      </c:barChart>
      <c:catAx>
        <c:axId val="-47420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4209088"/>
        <c:crosses val="autoZero"/>
        <c:auto val="1"/>
        <c:lblAlgn val="ctr"/>
        <c:lblOffset val="100"/>
        <c:noMultiLvlLbl val="0"/>
      </c:catAx>
      <c:valAx>
        <c:axId val="-47420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420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17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3894422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Sinh viên thực hiện:  </a:t>
            </a:r>
            <a:r>
              <a:rPr lang="en-US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Phạm </a:t>
            </a:r>
            <a:r>
              <a:rPr lang="en-US" sz="1600" dirty="0" err="1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Quang</a:t>
            </a:r>
            <a:r>
              <a:rPr lang="en-US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 Huy</a:t>
            </a:r>
            <a:endParaRPr lang="vi-VN" sz="1600" dirty="0" smtClean="0">
              <a:solidFill>
                <a:schemeClr val="accent6">
                  <a:lumMod val="65000"/>
                  <a:lumOff val="35000"/>
                </a:schemeClr>
              </a:solidFill>
              <a:latin typeface="+mn-lt"/>
            </a:endParaRPr>
          </a:p>
          <a:p>
            <a:pPr marL="0" indent="0">
              <a:buFont typeface="Arial"/>
              <a:buNone/>
            </a:pPr>
            <a:r>
              <a:rPr lang="vi-VN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Người hướng dẫn:</a:t>
            </a:r>
            <a:r>
              <a:rPr lang="en-US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    </a:t>
            </a:r>
            <a:r>
              <a:rPr lang="vi-VN" sz="16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+mn-lt"/>
              </a:rPr>
              <a:t>TS. Đặng Thành Trung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6" name="Picture 15" descr="LogoVN">
            <a:extLst>
              <a:ext uri="{FF2B5EF4-FFF2-40B4-BE49-F238E27FC236}">
                <a16:creationId xmlns="" xmlns:a16="http://schemas.microsoft.com/office/drawing/2014/main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-8136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="" xmlns:a16="http://schemas.microsoft.com/office/drawing/2014/main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63B30-F1C6-457B-8708-12A6F0447711}"/>
              </a:ext>
            </a:extLst>
          </p:cNvPr>
          <p:cNvSpPr txBox="1"/>
          <p:nvPr/>
        </p:nvSpPr>
        <p:spPr>
          <a:xfrm>
            <a:off x="650897" y="1209191"/>
            <a:ext cx="81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u="sng" dirty="0" smtClean="0">
                <a:latin typeface="+mj-lt"/>
              </a:rPr>
              <a:t>BÁO CÁO NGHIÊN CỨU KHOA HỌC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01956" y="2259884"/>
            <a:ext cx="77299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NHẬN DIỆN CẢM XÚC CỦA SINH VIÊN DỰA TRÊN BIỂU CẢM KHUÔN MẶT TRONG GIÁO DỤC TRỰC TUYẾN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4170654" y="180243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ĐỀ TÀI:</a:t>
            </a: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 sz="1800" dirty="0" err="1">
                <a:latin typeface="+mj-lt"/>
                <a:ea typeface="Calibri" panose="020F0502020204030204" pitchFamily="34" charset="0"/>
              </a:rPr>
              <a:t>C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huẩn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hoá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ảnh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khuôn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mặt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đầu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vào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trước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khi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tiến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hành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j-lt"/>
                <a:ea typeface="Calibri" panose="020F0502020204030204" pitchFamily="34" charset="0"/>
              </a:rPr>
              <a:t>nhận</a:t>
            </a:r>
            <a:r>
              <a:rPr lang="en-US" sz="1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diện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: </a:t>
            </a:r>
            <a:endParaRPr lang="en-US" sz="1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9897" y="1592389"/>
            <a:ext cx="6675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ea typeface="Calibri" panose="020F0502020204030204" pitchFamily="34" charset="0"/>
              </a:rPr>
              <a:t>Nâng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cấp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(</a:t>
            </a:r>
            <a:r>
              <a:rPr lang="en-US" sz="1800" dirty="0" err="1">
                <a:ea typeface="Calibri" panose="020F0502020204030204" pitchFamily="34" charset="0"/>
              </a:rPr>
              <a:t>dựa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cân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bằng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histogram)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ea typeface="Calibri" panose="020F0502020204030204" pitchFamily="34" charset="0"/>
              </a:rPr>
              <a:t>Giảm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nhiễu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Gaussian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ea typeface="Calibri" panose="020F0502020204030204" pitchFamily="34" charset="0"/>
              </a:rPr>
              <a:t>Thay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đổi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kích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thước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ảnh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15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652516" y="1748633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645659" y="34066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734079" y="204616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963220" y="1742618"/>
            <a:ext cx="530426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941107" y="341265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103784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413347" y="403629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715328" y="403048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1284368" y="1742618"/>
            <a:ext cx="468045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963500" y="4090643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1" name="TextBox 580"/>
          <p:cNvSpPr txBox="1"/>
          <p:nvPr/>
        </p:nvSpPr>
        <p:spPr>
          <a:xfrm rot="16200000">
            <a:off x="1834702" y="38741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582" name="TextBox 581"/>
          <p:cNvSpPr txBox="1"/>
          <p:nvPr/>
        </p:nvSpPr>
        <p:spPr>
          <a:xfrm rot="16200000">
            <a:off x="2251515" y="387356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sp>
        <p:nvSpPr>
          <p:cNvPr id="583" name="TextBox 582"/>
          <p:cNvSpPr txBox="1"/>
          <p:nvPr/>
        </p:nvSpPr>
        <p:spPr>
          <a:xfrm rot="16200000">
            <a:off x="2567913" y="394025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302586" y="204791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85" name="TextBox 584"/>
          <p:cNvSpPr txBox="1"/>
          <p:nvPr/>
        </p:nvSpPr>
        <p:spPr>
          <a:xfrm rot="16200000">
            <a:off x="3451388" y="3631992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586" name="TextBox 585"/>
          <p:cNvSpPr txBox="1"/>
          <p:nvPr/>
        </p:nvSpPr>
        <p:spPr>
          <a:xfrm rot="16200000">
            <a:off x="3876411" y="362796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sp>
        <p:nvSpPr>
          <p:cNvPr id="587" name="TextBox 586"/>
          <p:cNvSpPr txBox="1"/>
          <p:nvPr/>
        </p:nvSpPr>
        <p:spPr>
          <a:xfrm rot="16200000">
            <a:off x="4223322" y="372195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63013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633033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340133" y="1109247"/>
            <a:ext cx="1102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644367" y="1106212"/>
            <a:ext cx="11029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714528" y="3674077"/>
            <a:ext cx="986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388828" y="1928677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6417051" y="194271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564996" y="1748634"/>
            <a:ext cx="467737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1265371" y="4124041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510895" y="275180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grpSp>
        <p:nvGrpSpPr>
          <p:cNvPr id="624" name="Group 623"/>
          <p:cNvGrpSpPr/>
          <p:nvPr/>
        </p:nvGrpSpPr>
        <p:grpSpPr>
          <a:xfrm>
            <a:off x="1970160" y="2102498"/>
            <a:ext cx="653124" cy="1480743"/>
            <a:chOff x="8854165" y="1600200"/>
            <a:chExt cx="994950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25" name="Rectangle 624"/>
            <p:cNvSpPr/>
            <p:nvPr/>
          </p:nvSpPr>
          <p:spPr>
            <a:xfrm>
              <a:off x="9231382" y="1602336"/>
              <a:ext cx="592068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6" name="Parallelogram 625"/>
            <p:cNvSpPr/>
            <p:nvPr/>
          </p:nvSpPr>
          <p:spPr>
            <a:xfrm>
              <a:off x="8854165" y="3420452"/>
              <a:ext cx="994950" cy="910128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8854528" y="2512463"/>
              <a:ext cx="58891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8" name="Parallelogram 62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9" name="Straight Connector 628"/>
            <p:cNvCxnSpPr/>
            <p:nvPr/>
          </p:nvCxnSpPr>
          <p:spPr>
            <a:xfrm flipV="1">
              <a:off x="9442019" y="3419385"/>
              <a:ext cx="388144" cy="910126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1" name="Group 630"/>
          <p:cNvGrpSpPr/>
          <p:nvPr/>
        </p:nvGrpSpPr>
        <p:grpSpPr>
          <a:xfrm>
            <a:off x="2407183" y="2100259"/>
            <a:ext cx="653124" cy="1480743"/>
            <a:chOff x="8854165" y="1600200"/>
            <a:chExt cx="994950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32" name="Rectangle 631"/>
            <p:cNvSpPr/>
            <p:nvPr/>
          </p:nvSpPr>
          <p:spPr>
            <a:xfrm>
              <a:off x="9231382" y="1602336"/>
              <a:ext cx="592068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3" name="Parallelogram 632"/>
            <p:cNvSpPr/>
            <p:nvPr/>
          </p:nvSpPr>
          <p:spPr>
            <a:xfrm>
              <a:off x="8854165" y="3420452"/>
              <a:ext cx="994950" cy="910128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854528" y="2512463"/>
              <a:ext cx="58891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5" name="Parallelogram 63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36" name="Straight Connector 635"/>
            <p:cNvCxnSpPr/>
            <p:nvPr/>
          </p:nvCxnSpPr>
          <p:spPr>
            <a:xfrm flipV="1">
              <a:off x="9442019" y="3419385"/>
              <a:ext cx="388144" cy="910126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8" name="Group 637"/>
          <p:cNvGrpSpPr/>
          <p:nvPr/>
        </p:nvGrpSpPr>
        <p:grpSpPr>
          <a:xfrm>
            <a:off x="2835669" y="2091946"/>
            <a:ext cx="495212" cy="1499015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639" name="Rectangle 63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0" name="Parallelogram 63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2" name="Parallelogram 64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43" name="Straight Connector 64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5" name="Group 644"/>
          <p:cNvGrpSpPr/>
          <p:nvPr/>
        </p:nvGrpSpPr>
        <p:grpSpPr>
          <a:xfrm>
            <a:off x="3129761" y="2096838"/>
            <a:ext cx="489384" cy="1495640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46" name="Rectangle 64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7" name="Parallelogram 64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9" name="Parallelogram 64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50" name="Straight Connector 64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2" name="TextBox 651"/>
          <p:cNvSpPr txBox="1"/>
          <p:nvPr/>
        </p:nvSpPr>
        <p:spPr>
          <a:xfrm>
            <a:off x="1994450" y="322931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653" name="TextBox 652"/>
          <p:cNvSpPr txBox="1"/>
          <p:nvPr/>
        </p:nvSpPr>
        <p:spPr>
          <a:xfrm>
            <a:off x="2440789" y="32362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654" name="TextBox 653"/>
          <p:cNvSpPr txBox="1"/>
          <p:nvPr/>
        </p:nvSpPr>
        <p:spPr>
          <a:xfrm>
            <a:off x="2153430" y="218431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2555599" y="21945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2921164" y="220482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235522" y="218431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58" name="TextBox 657"/>
          <p:cNvSpPr txBox="1"/>
          <p:nvPr/>
        </p:nvSpPr>
        <p:spPr>
          <a:xfrm>
            <a:off x="3069546" y="2869190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607164" y="20516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660" name="TextBox 659"/>
          <p:cNvSpPr txBox="1"/>
          <p:nvPr/>
        </p:nvSpPr>
        <p:spPr>
          <a:xfrm rot="16200000">
            <a:off x="2846977" y="3962507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grpSp>
        <p:nvGrpSpPr>
          <p:cNvPr id="661" name="Group 660"/>
          <p:cNvGrpSpPr/>
          <p:nvPr/>
        </p:nvGrpSpPr>
        <p:grpSpPr>
          <a:xfrm>
            <a:off x="3589290" y="2287627"/>
            <a:ext cx="606856" cy="112351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62" name="Rectangle 661"/>
            <p:cNvSpPr/>
            <p:nvPr/>
          </p:nvSpPr>
          <p:spPr>
            <a:xfrm>
              <a:off x="9160944" y="1602336"/>
              <a:ext cx="662506" cy="182025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3" name="Parallelogram 66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8854528" y="2512462"/>
              <a:ext cx="659447" cy="1820255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5" name="Parallelogram 66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66" name="Straight Connector 665"/>
            <p:cNvCxnSpPr/>
            <p:nvPr/>
          </p:nvCxnSpPr>
          <p:spPr>
            <a:xfrm flipV="1">
              <a:off x="9510157" y="3419386"/>
              <a:ext cx="320006" cy="90605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8" name="TextBox 667"/>
          <p:cNvSpPr txBox="1"/>
          <p:nvPr/>
        </p:nvSpPr>
        <p:spPr>
          <a:xfrm>
            <a:off x="3553357" y="3012178"/>
            <a:ext cx="465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669" name="Group 668"/>
          <p:cNvGrpSpPr/>
          <p:nvPr/>
        </p:nvGrpSpPr>
        <p:grpSpPr>
          <a:xfrm>
            <a:off x="4044089" y="2286183"/>
            <a:ext cx="606856" cy="112351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670" name="Rectangle 669"/>
            <p:cNvSpPr/>
            <p:nvPr/>
          </p:nvSpPr>
          <p:spPr>
            <a:xfrm>
              <a:off x="9160944" y="1602336"/>
              <a:ext cx="662506" cy="182025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1" name="Parallelogram 6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8854528" y="2512462"/>
              <a:ext cx="677089" cy="1820255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3" name="Parallelogram 6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74" name="Straight Connector 673"/>
            <p:cNvCxnSpPr/>
            <p:nvPr/>
          </p:nvCxnSpPr>
          <p:spPr>
            <a:xfrm flipV="1">
              <a:off x="9517034" y="3419386"/>
              <a:ext cx="313129" cy="90589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Connector 6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6" name="TextBox 675"/>
          <p:cNvSpPr txBox="1"/>
          <p:nvPr/>
        </p:nvSpPr>
        <p:spPr>
          <a:xfrm>
            <a:off x="4069417" y="3001393"/>
            <a:ext cx="465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677" name="Group 676"/>
          <p:cNvGrpSpPr/>
          <p:nvPr/>
        </p:nvGrpSpPr>
        <p:grpSpPr>
          <a:xfrm>
            <a:off x="4504918" y="2286184"/>
            <a:ext cx="345976" cy="112573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678" name="Rectangle 67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9" name="Parallelogram 67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1" name="Parallelogram 68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82" name="Straight Connector 68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Connector 68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4" name="TextBox 683"/>
          <p:cNvSpPr txBox="1"/>
          <p:nvPr/>
        </p:nvSpPr>
        <p:spPr>
          <a:xfrm>
            <a:off x="3713848" y="23188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85" name="TextBox 684"/>
          <p:cNvSpPr txBox="1"/>
          <p:nvPr/>
        </p:nvSpPr>
        <p:spPr>
          <a:xfrm>
            <a:off x="4156768" y="232034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4543618" y="231539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913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879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4608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746872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638398" y="2792581"/>
            <a:ext cx="2735272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6061345" y="228121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6050532" y="282566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770301" y="385092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7097319" y="228634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7086506" y="283079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840681" y="3879035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3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sp>
        <p:nvSpPr>
          <p:cNvPr id="169" name="TextBox 168"/>
          <p:cNvSpPr txBox="1"/>
          <p:nvPr/>
        </p:nvSpPr>
        <p:spPr>
          <a:xfrm>
            <a:off x="8613802" y="485334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10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/>
      <p:bldP spid="582" grpId="0"/>
      <p:bldP spid="583" grpId="0"/>
      <p:bldP spid="585" grpId="0"/>
      <p:bldP spid="586" grpId="0"/>
      <p:bldP spid="587" grpId="0"/>
      <p:bldP spid="609" grpId="0"/>
      <p:bldP spid="610" grpId="0"/>
      <p:bldP spid="611" grpId="0"/>
      <p:bldP spid="612" grpId="0"/>
      <p:bldP spid="613" grpId="0"/>
      <p:bldP spid="614" grpId="0"/>
      <p:bldP spid="652" grpId="0"/>
      <p:bldP spid="653" grpId="0"/>
      <p:bldP spid="654" grpId="0"/>
      <p:bldP spid="655" grpId="0"/>
      <p:bldP spid="656" grpId="0"/>
      <p:bldP spid="657" grpId="0"/>
      <p:bldP spid="658" grpId="0"/>
      <p:bldP spid="660" grpId="0"/>
      <p:bldP spid="668" grpId="0"/>
      <p:bldP spid="676" grpId="0"/>
      <p:bldP spid="684" grpId="0"/>
      <p:bldP spid="685" grpId="0"/>
      <p:bldP spid="686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8" y="1341170"/>
            <a:ext cx="6483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và</a:t>
            </a:r>
            <a:r>
              <a:rPr lang="en-US" sz="1800" dirty="0"/>
              <a:t> CK Plus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xúc</a:t>
            </a:r>
            <a:endParaRPr lang="en-US" sz="1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082997" y="2119069"/>
            <a:ext cx="6483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069621"/>
              </p:ext>
            </p:extLst>
          </p:nvPr>
        </p:nvGraphicFramePr>
        <p:xfrm>
          <a:off x="1082997" y="3256453"/>
          <a:ext cx="7204392" cy="97536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1081302"/>
                <a:gridCol w="1407782"/>
                <a:gridCol w="1353258"/>
                <a:gridCol w="1080871"/>
                <a:gridCol w="1080023"/>
                <a:gridCol w="1201156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CSDL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Tổng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Bộ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huấn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luyện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Bộ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kiểm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thử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Kích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thước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trạng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thái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FER2013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32298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28709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3589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48x48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CK Plus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981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900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81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48x48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13802" y="485334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MÔI TRƯỜNG CHẠY THỬ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95469"/>
              </p:ext>
            </p:extLst>
          </p:nvPr>
        </p:nvGraphicFramePr>
        <p:xfrm>
          <a:off x="681180" y="2992453"/>
          <a:ext cx="8091454" cy="121920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2696852"/>
                <a:gridCol w="2696852"/>
                <a:gridCol w="2697750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CPU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GPU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TPU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Intel(R) Xeon(R) CPU @ 2.30 GHz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 13GB 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Tesla K80 12GB, GDDR5 </a:t>
                      </a:r>
                      <a:r>
                        <a:rPr lang="en-US" sz="1600" dirty="0" err="1">
                          <a:effectLst/>
                        </a:rPr>
                        <a:t>VRAM,Intel</a:t>
                      </a:r>
                      <a:r>
                        <a:rPr lang="en-US" sz="1600" dirty="0">
                          <a:effectLst/>
                        </a:rPr>
                        <a:t>(R) Xeon(R) CPU @ 2.20 GHz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 13GB 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TPU Cloud, Intel(R) Xeon(R) CPU @ 2.30 GHz </a:t>
                      </a:r>
                      <a:r>
                        <a:rPr lang="en-US" sz="1600" dirty="0" err="1">
                          <a:effectLst/>
                        </a:rPr>
                        <a:t>và</a:t>
                      </a:r>
                      <a:r>
                        <a:rPr lang="en-US" sz="1600" dirty="0">
                          <a:effectLst/>
                        </a:rPr>
                        <a:t>  13GB 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82998" y="1272829"/>
            <a:ext cx="6483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Ngôn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ngữ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lập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</a:rPr>
              <a:t>trình</a:t>
            </a:r>
            <a:r>
              <a:rPr lang="en-US" sz="1800" dirty="0" smtClean="0">
                <a:latin typeface="+mj-lt"/>
                <a:ea typeface="Calibri" panose="020F0502020204030204" pitchFamily="34" charset="0"/>
              </a:rPr>
              <a:t>: Python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82997" y="1734140"/>
            <a:ext cx="6483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Môi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chạy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trên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Colaboratory</a:t>
            </a:r>
            <a:r>
              <a:rPr lang="en-US" sz="1800" dirty="0">
                <a:ea typeface="Calibri" panose="020F0502020204030204" pitchFamily="34" charset="0"/>
              </a:rPr>
              <a:t> (Google </a:t>
            </a:r>
            <a:r>
              <a:rPr lang="en-US" sz="1800" dirty="0" err="1">
                <a:ea typeface="Calibri" panose="020F0502020204030204" pitchFamily="34" charset="0"/>
              </a:rPr>
              <a:t>Colab</a:t>
            </a:r>
            <a:r>
              <a:rPr lang="en-US" sz="1800" dirty="0" smtClean="0">
                <a:ea typeface="Calibri" panose="020F0502020204030204" pitchFamily="34" charset="0"/>
              </a:rPr>
              <a:t>)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cấu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hình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phần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cứng</a:t>
            </a:r>
            <a:r>
              <a:rPr lang="en-US" sz="1800" dirty="0" smtClean="0">
                <a:ea typeface="Calibri" panose="020F0502020204030204" pitchFamily="34" charset="0"/>
              </a:rPr>
              <a:t>: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11114"/>
              </p:ext>
            </p:extLst>
          </p:nvPr>
        </p:nvGraphicFramePr>
        <p:xfrm>
          <a:off x="1082998" y="2439876"/>
          <a:ext cx="7204390" cy="121920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1008939"/>
                <a:gridCol w="1401203"/>
                <a:gridCol w="1284007"/>
                <a:gridCol w="1178609"/>
                <a:gridCol w="1004209"/>
                <a:gridCol w="1327423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CSDL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tập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huấn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kiểm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thử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lượng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kết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quả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đúng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Tỷ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lệ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chính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xác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Thời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gian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bình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ms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FER2013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28709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3589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3443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95,9%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56,76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CK Plus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900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81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75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92,5%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48,6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585754"/>
            <a:ext cx="6510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bộ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dữ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liệu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kiểu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thử</a:t>
            </a:r>
            <a:r>
              <a:rPr lang="en-US" sz="1800" dirty="0" smtClean="0">
                <a:ea typeface="Calibri" panose="020F0502020204030204" pitchFamily="34" charset="0"/>
              </a:rPr>
              <a:t> FER2013 </a:t>
            </a:r>
            <a:r>
              <a:rPr lang="en-US" sz="1800" dirty="0" err="1" smtClean="0">
                <a:ea typeface="Calibri" panose="020F0502020204030204" pitchFamily="34" charset="0"/>
              </a:rPr>
              <a:t>và</a:t>
            </a:r>
            <a:r>
              <a:rPr lang="en-US" sz="1800" dirty="0" smtClean="0">
                <a:ea typeface="Calibri" panose="020F0502020204030204" pitchFamily="34" charset="0"/>
              </a:rPr>
              <a:t> CK Plus:</a:t>
            </a:r>
            <a:endParaRPr lang="en-US" sz="1800" dirty="0">
              <a:ea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nghiệm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tế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tại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một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số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lớp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học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trực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tuyến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Khoa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công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nghệ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thông</a:t>
            </a:r>
            <a:r>
              <a:rPr lang="en-US" sz="1800" dirty="0" smtClean="0">
                <a:ea typeface="Calibri" panose="020F0502020204030204" pitchFamily="34" charset="0"/>
              </a:rPr>
              <a:t> tin </a:t>
            </a:r>
            <a:r>
              <a:rPr lang="en-US" sz="1800" dirty="0" err="1" smtClean="0">
                <a:ea typeface="Calibri" panose="020F0502020204030204" pitchFamily="34" charset="0"/>
              </a:rPr>
              <a:t>Trường</a:t>
            </a:r>
            <a:r>
              <a:rPr lang="en-US" sz="1800" dirty="0" smtClean="0">
                <a:ea typeface="Calibri" panose="020F0502020204030204" pitchFamily="34" charset="0"/>
              </a:rPr>
              <a:t> ĐHSP </a:t>
            </a:r>
            <a:r>
              <a:rPr lang="en-US" sz="1800" dirty="0" err="1" smtClean="0">
                <a:ea typeface="Calibri" panose="020F0502020204030204" pitchFamily="34" charset="0"/>
              </a:rPr>
              <a:t>Hà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Nội</a:t>
            </a:r>
            <a:r>
              <a:rPr lang="en-US" sz="1800" dirty="0" smtClean="0">
                <a:ea typeface="Calibri" panose="020F0502020204030204" pitchFamily="34" charset="0"/>
              </a:rPr>
              <a:t>: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57585"/>
              </p:ext>
            </p:extLst>
          </p:nvPr>
        </p:nvGraphicFramePr>
        <p:xfrm>
          <a:off x="578899" y="2270189"/>
          <a:ext cx="7986199" cy="2184400"/>
        </p:xfrm>
        <a:graphic>
          <a:graphicData uri="http://schemas.openxmlformats.org/drawingml/2006/table">
            <a:tbl>
              <a:tblPr firstRow="1" firstCol="1" bandRow="1">
                <a:tableStyleId>{A4AF6916-0F3B-4CF1-A1B0-B51CF2DF3C57}</a:tableStyleId>
              </a:tblPr>
              <a:tblGrid>
                <a:gridCol w="1815645"/>
                <a:gridCol w="1118331"/>
                <a:gridCol w="1493301"/>
                <a:gridCol w="1381467"/>
                <a:gridCol w="940714"/>
                <a:gridCol w="123674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môn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lượng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sinh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viên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khuôn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mặt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phát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khuôn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mặt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gán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Tỷ lệ nhận diện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trung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bình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ms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Một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đề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hội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của</a:t>
                      </a:r>
                      <a:r>
                        <a:rPr lang="en-US" sz="1400" dirty="0">
                          <a:effectLst/>
                        </a:rPr>
                        <a:t> CNTT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27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27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56,2%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1817.491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Phần mềm nhúng và di động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47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32%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1413.18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60,7%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1332.91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Hình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ảnh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ví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dụ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lớp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học</a:t>
            </a:r>
            <a:r>
              <a:rPr lang="en-US" sz="1800" dirty="0" smtClean="0">
                <a:ea typeface="Calibri" panose="020F0502020204030204" pitchFamily="34" charset="0"/>
              </a:rPr>
              <a:t> “</a:t>
            </a:r>
            <a:r>
              <a:rPr lang="en-US" sz="1800" dirty="0" err="1" smtClean="0">
                <a:ea typeface="Calibri" panose="020F0502020204030204" pitchFamily="34" charset="0"/>
              </a:rPr>
              <a:t>Một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số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vấn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đề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xã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hội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của</a:t>
            </a:r>
            <a:r>
              <a:rPr lang="en-US" sz="1800" dirty="0" smtClean="0">
                <a:ea typeface="Calibri" panose="020F0502020204030204" pitchFamily="34" charset="0"/>
              </a:rPr>
              <a:t> CNN”:</a:t>
            </a:r>
            <a:endParaRPr lang="en-US" sz="1800" dirty="0"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53" y="2026152"/>
            <a:ext cx="3892445" cy="204817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42" y="2026152"/>
            <a:ext cx="3906163" cy="2048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19467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19467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</a:rPr>
              <a:t>Kết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quả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đầu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ra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ví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dụ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lớp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học</a:t>
            </a:r>
            <a:r>
              <a:rPr lang="en-US" sz="1800" dirty="0" smtClean="0">
                <a:ea typeface="Calibri" panose="020F0502020204030204" pitchFamily="34" charset="0"/>
              </a:rPr>
              <a:t> “</a:t>
            </a:r>
            <a:r>
              <a:rPr lang="en-US" sz="1800" dirty="0" err="1" smtClean="0">
                <a:ea typeface="Calibri" panose="020F0502020204030204" pitchFamily="34" charset="0"/>
              </a:rPr>
              <a:t>Một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số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vấn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đề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xã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hội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của</a:t>
            </a:r>
            <a:r>
              <a:rPr lang="en-US" sz="1800" dirty="0" smtClean="0">
                <a:ea typeface="Calibri" panose="020F0502020204030204" pitchFamily="34" charset="0"/>
              </a:rPr>
              <a:t> CNN”: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8697288"/>
              </p:ext>
            </p:extLst>
          </p:nvPr>
        </p:nvGraphicFramePr>
        <p:xfrm>
          <a:off x="656354" y="1943047"/>
          <a:ext cx="4387510" cy="2781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94162815"/>
              </p:ext>
            </p:extLst>
          </p:nvPr>
        </p:nvGraphicFramePr>
        <p:xfrm>
          <a:off x="5043864" y="1943047"/>
          <a:ext cx="3444246" cy="28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51223" y="1446745"/>
            <a:ext cx="7136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200"/>
              </a:spcBef>
              <a:spcAft>
                <a:spcPts val="200"/>
              </a:spcAft>
              <a:buBlip>
                <a:blip r:embed="rId3"/>
              </a:buBlip>
            </a:pP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nơron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chập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90%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18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 smtClean="0"/>
              <a:t>Phát</a:t>
            </a:r>
            <a:r>
              <a:rPr lang="en-US" sz="1800" dirty="0" smtClean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 smtClean="0"/>
              <a:t>quả</a:t>
            </a:r>
            <a:r>
              <a:rPr lang="en-US" sz="1800" dirty="0" smtClean="0"/>
              <a:t> 59 </a:t>
            </a:r>
            <a:r>
              <a:rPr lang="en-US" sz="1800" dirty="0" err="1" smtClean="0"/>
              <a:t>trong</a:t>
            </a:r>
            <a:r>
              <a:rPr lang="en-US" sz="1800" dirty="0" smtClean="0"/>
              <a:t> </a:t>
            </a:r>
            <a:r>
              <a:rPr lang="en-US" sz="1800" dirty="0" err="1" smtClean="0"/>
              <a:t>tổng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123 </a:t>
            </a:r>
            <a:r>
              <a:rPr lang="en-US" sz="1800" dirty="0" err="1" smtClean="0"/>
              <a:t>sinh</a:t>
            </a:r>
            <a:r>
              <a:rPr lang="en-US" sz="1800" dirty="0" smtClean="0"/>
              <a:t> </a:t>
            </a:r>
            <a:r>
              <a:rPr lang="en-US" sz="1800" dirty="0" err="1" smtClean="0"/>
              <a:t>viên</a:t>
            </a:r>
            <a:r>
              <a:rPr lang="en-US" sz="1800" dirty="0" smtClean="0"/>
              <a:t> </a:t>
            </a:r>
            <a:r>
              <a:rPr lang="en-US" sz="1800" dirty="0" err="1" smtClean="0"/>
              <a:t>tham</a:t>
            </a:r>
            <a:r>
              <a:rPr lang="en-US" sz="1800" dirty="0" smtClean="0"/>
              <a:t> </a:t>
            </a:r>
            <a:r>
              <a:rPr lang="en-US" sz="1800" dirty="0" err="1" smtClean="0"/>
              <a:t>gia</a:t>
            </a:r>
            <a:r>
              <a:rPr lang="en-US" sz="1800" dirty="0" smtClean="0"/>
              <a:t> 3 </a:t>
            </a:r>
            <a:r>
              <a:rPr lang="en-US" sz="1800" dirty="0" err="1" smtClean="0"/>
              <a:t>lớp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 smtClean="0"/>
              <a:t>thực</a:t>
            </a:r>
            <a:r>
              <a:rPr lang="en-US" sz="1800" dirty="0" smtClean="0"/>
              <a:t> </a:t>
            </a:r>
            <a:r>
              <a:rPr lang="en-US" sz="1800" dirty="0" err="1" smtClean="0"/>
              <a:t>tế</a:t>
            </a:r>
            <a:endParaRPr lang="en-US" sz="1800" dirty="0" smtClean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1222" y="2844387"/>
            <a:ext cx="7136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200"/>
              </a:spcBef>
              <a:spcAft>
                <a:spcPts val="200"/>
              </a:spcAft>
              <a:buBlip>
                <a:blip r:embed="rId3"/>
              </a:buBlip>
            </a:pP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đào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latin typeface="+mj-lt"/>
              </a:rPr>
              <a:t>TRÂN TRỌNG CẢM ƠN THẦY CÔ VÀ CÁC BẠN</a:t>
            </a:r>
            <a:endParaRPr sz="4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Câu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hỏi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và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thảo</a:t>
            </a: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 err="1" smtClean="0">
                <a:solidFill>
                  <a:schemeClr val="tx2">
                    <a:lumMod val="25000"/>
                  </a:schemeClr>
                </a:solidFill>
                <a:latin typeface="+mj-lt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559165" y="385819"/>
            <a:ext cx="4753440" cy="76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Nội dung trình bày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559165" y="2920817"/>
            <a:ext cx="4433854" cy="1506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364" y="1151223"/>
            <a:ext cx="4833374" cy="2932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Giới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thiệu</a:t>
            </a:r>
            <a:endParaRPr lang="en-US" sz="2400" b="1" dirty="0" smtClean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Phương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đề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xuất</a:t>
            </a:r>
            <a:endParaRPr lang="en-US" sz="2400" b="1" dirty="0" smtClean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quả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nghiệm</a:t>
            </a:r>
            <a:endParaRPr lang="en-US" sz="2400" b="1" dirty="0" smtClean="0"/>
          </a:p>
          <a:p>
            <a:pPr marL="342900" indent="-342900">
              <a:lnSpc>
                <a:spcPct val="200000"/>
              </a:lnSpc>
              <a:buClr>
                <a:schemeClr val="bg1">
                  <a:lumMod val="50000"/>
                </a:schemeClr>
              </a:buClr>
              <a:buBlip>
                <a:blip r:embed="rId3"/>
              </a:buBlip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Kết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luận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triển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“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Giáo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dục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trực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tuyến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là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một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phương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pháp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tốt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nhất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trong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hoàn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cảnh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dịch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bệnh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nghiêm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200" i="1" dirty="0" err="1" smtClean="0">
                <a:solidFill>
                  <a:schemeClr val="accent2"/>
                </a:solidFill>
                <a:latin typeface="+mj-lt"/>
              </a:rPr>
              <a:t>trọng</a:t>
            </a:r>
            <a:r>
              <a:rPr lang="en-US" sz="2200" i="1" dirty="0" smtClean="0">
                <a:solidFill>
                  <a:schemeClr val="accent2"/>
                </a:solidFill>
                <a:latin typeface="+mj-lt"/>
              </a:rPr>
              <a:t>”</a:t>
            </a:r>
            <a:endParaRPr sz="2200" i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98709"/>
            <a:ext cx="790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latin typeface="Arial(body)"/>
              </a:rPr>
              <a:t>Ứng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dụng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liên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quan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đến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vấn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đề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biểu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cảm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khuôn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mặt</a:t>
            </a:r>
            <a:r>
              <a:rPr lang="en-US" sz="1800" dirty="0" smtClean="0">
                <a:latin typeface="Arial(body)"/>
              </a:rPr>
              <a:t>: </a:t>
            </a:r>
            <a:r>
              <a:rPr lang="en-US" sz="1800" dirty="0" err="1" smtClean="0">
                <a:latin typeface="Arial(body)"/>
              </a:rPr>
              <a:t>quản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lý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sức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khỏe</a:t>
            </a:r>
            <a:r>
              <a:rPr lang="en-US" sz="1800" dirty="0" smtClean="0">
                <a:latin typeface="Arial(body)"/>
              </a:rPr>
              <a:t>, </a:t>
            </a:r>
            <a:r>
              <a:rPr lang="en-US" sz="1800" dirty="0" err="1" smtClean="0">
                <a:latin typeface="Arial(body)"/>
              </a:rPr>
              <a:t>hỗ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trợ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lái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xe</a:t>
            </a:r>
            <a:r>
              <a:rPr lang="en-US" sz="1800" dirty="0" smtClean="0">
                <a:latin typeface="Arial(body)"/>
              </a:rPr>
              <a:t>, …</a:t>
            </a:r>
          </a:p>
          <a:p>
            <a:endParaRPr lang="en-US" sz="1800" dirty="0" smtClean="0">
              <a:latin typeface="Arial(body)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Arial(body)"/>
              </a:rPr>
              <a:t>Ekman </a:t>
            </a:r>
            <a:r>
              <a:rPr lang="en-US" sz="1800" dirty="0" err="1">
                <a:latin typeface="Arial(body)"/>
              </a:rPr>
              <a:t>và</a:t>
            </a:r>
            <a:r>
              <a:rPr lang="en-US" sz="1800" dirty="0">
                <a:latin typeface="Arial(body)"/>
              </a:rPr>
              <a:t> Friesen </a:t>
            </a:r>
            <a:r>
              <a:rPr lang="en-US" sz="1800" dirty="0" err="1" smtClean="0">
                <a:latin typeface="Arial(body)"/>
              </a:rPr>
              <a:t>chỉ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ra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rằng</a:t>
            </a:r>
            <a:r>
              <a:rPr lang="en-US" sz="1800" dirty="0" smtClean="0">
                <a:latin typeface="Arial(body)"/>
              </a:rPr>
              <a:t>: con </a:t>
            </a:r>
            <a:r>
              <a:rPr lang="en-US" sz="1800" dirty="0" err="1">
                <a:latin typeface="Arial(body)"/>
              </a:rPr>
              <a:t>người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nhận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thức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được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sáu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loại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cảm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xúc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cơ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bản</a:t>
            </a:r>
            <a:r>
              <a:rPr lang="en-US" sz="1800" dirty="0" smtClean="0">
                <a:latin typeface="Arial(body)"/>
              </a:rPr>
              <a:t>: </a:t>
            </a:r>
            <a:r>
              <a:rPr lang="en-US" sz="1800" dirty="0" err="1">
                <a:latin typeface="Arial(body)"/>
              </a:rPr>
              <a:t>giận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dữ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ghê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tởm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sợ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hãi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vui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vẻ</a:t>
            </a:r>
            <a:r>
              <a:rPr lang="en-US" sz="1800" dirty="0">
                <a:latin typeface="Arial(body)"/>
              </a:rPr>
              <a:t>, </a:t>
            </a:r>
            <a:r>
              <a:rPr lang="en-US" sz="1800" dirty="0" err="1">
                <a:latin typeface="Arial(body)"/>
              </a:rPr>
              <a:t>buồn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bã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và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ngạc</a:t>
            </a:r>
            <a:r>
              <a:rPr lang="en-US" sz="1800" dirty="0">
                <a:latin typeface="Arial(body)"/>
              </a:rPr>
              <a:t> </a:t>
            </a:r>
            <a:r>
              <a:rPr lang="en-US" sz="1800" dirty="0" err="1">
                <a:latin typeface="Arial(body)"/>
              </a:rPr>
              <a:t>nhiên</a:t>
            </a:r>
            <a:r>
              <a:rPr lang="en-US" sz="1800" dirty="0" smtClean="0">
                <a:latin typeface="Arial(body)"/>
              </a:rPr>
              <a:t>.</a:t>
            </a:r>
            <a:endParaRPr lang="en-US" sz="1800" dirty="0">
              <a:latin typeface="Arial(body)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03" y="3021459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12" y="4259882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13225" y="1198709"/>
            <a:ext cx="4289081" cy="122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/>
              <a:t>N</a:t>
            </a:r>
            <a:r>
              <a:rPr lang="en-US" sz="1800" dirty="0" err="1" smtClean="0"/>
              <a:t>hiều</a:t>
            </a:r>
            <a:r>
              <a:rPr lang="en-US" sz="1800" dirty="0" smtClean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khuôn</a:t>
            </a:r>
            <a:r>
              <a:rPr lang="en-US" sz="1800" dirty="0" smtClean="0"/>
              <a:t> </a:t>
            </a:r>
            <a:r>
              <a:rPr lang="en-US" sz="1800" dirty="0" err="1" smtClean="0"/>
              <a:t>mặt</a:t>
            </a:r>
            <a:r>
              <a:rPr lang="en-US" sz="1800" dirty="0" smtClean="0"/>
              <a:t> </a:t>
            </a:r>
            <a:r>
              <a:rPr lang="en-US" sz="1800" dirty="0" err="1" smtClean="0"/>
              <a:t>nhờ</a:t>
            </a:r>
            <a:r>
              <a:rPr lang="en-US" sz="1800" dirty="0" smtClean="0"/>
              <a:t> </a:t>
            </a:r>
            <a:r>
              <a:rPr lang="en-US" sz="1800" dirty="0" err="1" smtClean="0"/>
              <a:t>sự</a:t>
            </a:r>
            <a:r>
              <a:rPr lang="en-US" sz="1800" dirty="0" smtClean="0"/>
              <a:t> </a:t>
            </a:r>
            <a:r>
              <a:rPr lang="en-US" sz="1800" dirty="0" err="1" smtClean="0"/>
              <a:t>phát</a:t>
            </a:r>
            <a:r>
              <a:rPr lang="en-US" sz="1800" dirty="0" smtClean="0"/>
              <a:t> </a:t>
            </a:r>
            <a:r>
              <a:rPr lang="en-US" sz="1800" dirty="0" err="1" smtClean="0"/>
              <a:t>triển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trí</a:t>
            </a:r>
            <a:r>
              <a:rPr lang="en-US" sz="1800" dirty="0" smtClean="0"/>
              <a:t> </a:t>
            </a:r>
            <a:r>
              <a:rPr lang="en-US" sz="1800" dirty="0" err="1" smtClean="0"/>
              <a:t>tuệ</a:t>
            </a:r>
            <a:r>
              <a:rPr lang="en-US" sz="1800" dirty="0" smtClean="0"/>
              <a:t> </a:t>
            </a:r>
            <a:r>
              <a:rPr lang="en-US" sz="1800" dirty="0" err="1" smtClean="0"/>
              <a:t>nhân</a:t>
            </a:r>
            <a:r>
              <a:rPr lang="en-US" sz="1800" dirty="0" smtClean="0"/>
              <a:t> </a:t>
            </a:r>
            <a:r>
              <a:rPr lang="en-US" sz="1800" dirty="0" err="1" smtClean="0"/>
              <a:t>tạo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</a:t>
            </a:r>
            <a:r>
              <a:rPr lang="en-US" sz="1800" dirty="0" err="1" smtClean="0"/>
              <a:t>sâu</a:t>
            </a:r>
            <a:endParaRPr lang="en-US" sz="18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713225" y="2670116"/>
            <a:ext cx="4542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 smtClean="0"/>
              <a:t>Mô</a:t>
            </a:r>
            <a:r>
              <a:rPr lang="en-US" sz="1800" dirty="0" smtClean="0"/>
              <a:t> </a:t>
            </a:r>
            <a:r>
              <a:rPr lang="en-US" sz="1800" dirty="0" err="1" smtClean="0"/>
              <a:t>hình</a:t>
            </a:r>
            <a:r>
              <a:rPr lang="en-US" sz="1800" dirty="0" smtClean="0"/>
              <a:t> </a:t>
            </a:r>
            <a:r>
              <a:rPr lang="en-US" sz="1800" dirty="0" err="1" smtClean="0"/>
              <a:t>dựa</a:t>
            </a:r>
            <a:r>
              <a:rPr lang="en-US" sz="1800" dirty="0" smtClean="0"/>
              <a:t> </a:t>
            </a:r>
            <a:r>
              <a:rPr lang="en-US" sz="1800" dirty="0" err="1" smtClean="0"/>
              <a:t>trên</a:t>
            </a:r>
            <a:r>
              <a:rPr lang="en-US" sz="1800" dirty="0" smtClean="0"/>
              <a:t> </a:t>
            </a:r>
            <a:r>
              <a:rPr lang="en-US" sz="1800" dirty="0" err="1" smtClean="0"/>
              <a:t>cấu</a:t>
            </a:r>
            <a:r>
              <a:rPr lang="en-US" sz="1800" dirty="0" smtClean="0"/>
              <a:t> </a:t>
            </a:r>
            <a:r>
              <a:rPr lang="en-US" sz="1800" dirty="0" err="1"/>
              <a:t>trúc</a:t>
            </a:r>
            <a:r>
              <a:rPr lang="en-US" sz="1800" dirty="0"/>
              <a:t> Convolution Neural </a:t>
            </a:r>
            <a:r>
              <a:rPr lang="en-US" sz="1800" dirty="0" smtClean="0"/>
              <a:t>Network (CNN) </a:t>
            </a:r>
            <a:r>
              <a:rPr lang="en-US" sz="1800" dirty="0" err="1" smtClean="0"/>
              <a:t>đạt</a:t>
            </a:r>
            <a:r>
              <a:rPr lang="en-US" sz="1800" dirty="0" smtClean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quả</a:t>
            </a:r>
            <a:r>
              <a:rPr lang="en-US" sz="1800" dirty="0" smtClean="0"/>
              <a:t> </a:t>
            </a:r>
            <a:r>
              <a:rPr lang="en-US" sz="1800" dirty="0" err="1" smtClean="0"/>
              <a:t>tốt</a:t>
            </a:r>
            <a:r>
              <a:rPr lang="en-US" sz="1800" dirty="0"/>
              <a:t> </a:t>
            </a:r>
            <a:r>
              <a:rPr lang="en-US" sz="1800" dirty="0" err="1" smtClean="0"/>
              <a:t>trong</a:t>
            </a:r>
            <a:r>
              <a:rPr lang="en-US" sz="1800" dirty="0" smtClean="0"/>
              <a:t> </a:t>
            </a:r>
            <a:r>
              <a:rPr lang="en-US" sz="1800" dirty="0" err="1" smtClean="0"/>
              <a:t>nhận</a:t>
            </a:r>
            <a:r>
              <a:rPr lang="en-US" sz="1800" dirty="0" smtClean="0"/>
              <a:t> </a:t>
            </a:r>
            <a:r>
              <a:rPr lang="en-US" sz="1800" dirty="0" err="1" smtClean="0"/>
              <a:t>diện</a:t>
            </a:r>
            <a:r>
              <a:rPr lang="en-US" sz="1800" dirty="0" smtClean="0"/>
              <a:t> </a:t>
            </a:r>
            <a:r>
              <a:rPr lang="en-US" sz="1800" dirty="0" err="1" smtClean="0"/>
              <a:t>cảm</a:t>
            </a:r>
            <a:r>
              <a:rPr lang="en-US" sz="1800" dirty="0" smtClean="0"/>
              <a:t> </a:t>
            </a:r>
            <a:r>
              <a:rPr lang="en-US" sz="1800" dirty="0" err="1" smtClean="0"/>
              <a:t>xúc</a:t>
            </a:r>
            <a:r>
              <a:rPr lang="en-US" sz="1800" dirty="0" smtClean="0"/>
              <a:t> </a:t>
            </a:r>
            <a:r>
              <a:rPr lang="en-US" sz="1800" dirty="0" err="1" smtClean="0"/>
              <a:t>khuôn</a:t>
            </a:r>
            <a:r>
              <a:rPr lang="en-US" sz="1800" dirty="0" smtClean="0"/>
              <a:t> </a:t>
            </a:r>
            <a:r>
              <a:rPr lang="en-US" sz="1800" dirty="0" err="1" smtClean="0"/>
              <a:t>mặt</a:t>
            </a:r>
            <a:endParaRPr lang="en-US" sz="1800" dirty="0">
              <a:latin typeface="Arial(body)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20036" y="3558425"/>
            <a:ext cx="26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Mô</a:t>
            </a:r>
            <a:r>
              <a:rPr lang="en-US" i="1" dirty="0" smtClean="0"/>
              <a:t> </a:t>
            </a:r>
            <a:r>
              <a:rPr lang="en-US" i="1" dirty="0" err="1" smtClean="0"/>
              <a:t>hình</a:t>
            </a:r>
            <a:r>
              <a:rPr lang="en-US" i="1" dirty="0" smtClean="0"/>
              <a:t> </a:t>
            </a:r>
            <a:r>
              <a:rPr lang="en-US" i="1" dirty="0" err="1" smtClean="0"/>
              <a:t>mạng</a:t>
            </a:r>
            <a:r>
              <a:rPr lang="en-US" i="1" dirty="0" smtClean="0"/>
              <a:t> </a:t>
            </a:r>
            <a:r>
              <a:rPr lang="en-US" i="1" dirty="0" err="1" smtClean="0"/>
              <a:t>tích</a:t>
            </a:r>
            <a:r>
              <a:rPr lang="en-US" i="1" dirty="0" smtClean="0"/>
              <a:t> </a:t>
            </a:r>
            <a:r>
              <a:rPr lang="en-US" i="1" dirty="0" err="1" smtClean="0"/>
              <a:t>chập</a:t>
            </a:r>
            <a:r>
              <a:rPr lang="en-US" i="1" dirty="0" smtClean="0"/>
              <a:t> CNN</a:t>
            </a:r>
            <a:endParaRPr lang="en-US" i="1" dirty="0"/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30" y="1460409"/>
            <a:ext cx="3542975" cy="16396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 smtClean="0"/>
              <a:t>Vấn</a:t>
            </a:r>
            <a:r>
              <a:rPr lang="en-US" sz="1800" dirty="0" smtClean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 smtClean="0"/>
              <a:t>thống</a:t>
            </a:r>
            <a:r>
              <a:rPr lang="en-US" sz="1800" dirty="0" smtClean="0"/>
              <a:t>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0519" y="2857781"/>
            <a:ext cx="4594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/>
              <a:t>c</a:t>
            </a:r>
            <a:r>
              <a:rPr lang="en-US" sz="1800" dirty="0" err="1" smtClean="0"/>
              <a:t>ó</a:t>
            </a:r>
            <a:r>
              <a:rPr lang="en-US" sz="1800" dirty="0" smtClean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chủ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 smtClean="0"/>
              <a:t>quan</a:t>
            </a:r>
            <a:r>
              <a:rPr lang="en-US" sz="1800" dirty="0"/>
              <a:t> </a:t>
            </a:r>
            <a:r>
              <a:rPr lang="en-US" sz="1800" dirty="0" err="1" smtClean="0"/>
              <a:t>nhằm</a:t>
            </a:r>
            <a:r>
              <a:rPr lang="en-US" sz="1800" dirty="0" smtClean="0"/>
              <a:t> </a:t>
            </a:r>
            <a:r>
              <a:rPr lang="en-US" sz="1800" dirty="0" err="1"/>
              <a:t>nâng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giáo</a:t>
            </a:r>
            <a:r>
              <a:rPr lang="en-US" sz="1800" dirty="0" smtClean="0"/>
              <a:t> </a:t>
            </a:r>
            <a:r>
              <a:rPr lang="en-US" sz="1800" dirty="0" err="1" smtClean="0"/>
              <a:t>dục</a:t>
            </a:r>
            <a:r>
              <a:rPr lang="en-US" sz="1800" dirty="0" smtClean="0"/>
              <a:t> </a:t>
            </a:r>
            <a:r>
              <a:rPr lang="en-US" sz="1800" dirty="0" err="1" smtClean="0"/>
              <a:t>trực</a:t>
            </a:r>
            <a:r>
              <a:rPr lang="en-US" sz="1800" dirty="0" smtClean="0"/>
              <a:t> </a:t>
            </a:r>
            <a:r>
              <a:rPr lang="en-US" sz="1800" dirty="0" err="1" smtClean="0"/>
              <a:t>tuyến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3225" y="1928852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Ảnh</a:t>
            </a:r>
            <a:r>
              <a:rPr lang="en-US" sz="1600" dirty="0" smtClean="0"/>
              <a:t> </a:t>
            </a:r>
            <a:r>
              <a:rPr lang="en-US" sz="1600" dirty="0" err="1" smtClean="0"/>
              <a:t>đầu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endParaRPr lang="en-US" sz="1600" dirty="0"/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04" y="2547138"/>
            <a:ext cx="1770405" cy="10793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khuôn</a:t>
            </a:r>
            <a:r>
              <a:rPr lang="en-US" sz="1600" dirty="0" smtClean="0"/>
              <a:t> </a:t>
            </a:r>
            <a:r>
              <a:rPr lang="en-US" sz="1600" dirty="0" err="1" smtClean="0"/>
              <a:t>mặt</a:t>
            </a:r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Tiền</a:t>
            </a:r>
            <a:r>
              <a:rPr lang="en-US" sz="1600" dirty="0" smtClean="0"/>
              <a:t> </a:t>
            </a:r>
            <a:r>
              <a:rPr lang="en-US" sz="1600" dirty="0" err="1" smtClean="0"/>
              <a:t>xử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hình</a:t>
            </a:r>
            <a:r>
              <a:rPr lang="en-US" sz="1600" dirty="0" smtClean="0"/>
              <a:t> </a:t>
            </a:r>
            <a:r>
              <a:rPr lang="en-US" sz="1600" dirty="0" err="1" smtClean="0"/>
              <a:t>ảnh</a:t>
            </a:r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cảm</a:t>
            </a:r>
            <a:r>
              <a:rPr lang="en-US" sz="1600" dirty="0" smtClean="0"/>
              <a:t> </a:t>
            </a:r>
            <a:r>
              <a:rPr lang="en-US" sz="1600" dirty="0" err="1" smtClean="0"/>
              <a:t>xúc</a:t>
            </a:r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r>
              <a:rPr lang="en-US" sz="1600" dirty="0" smtClean="0"/>
              <a:t> </a:t>
            </a:r>
            <a:r>
              <a:rPr lang="en-US" sz="1600" dirty="0" err="1" smtClean="0"/>
              <a:t>đầu</a:t>
            </a:r>
            <a:r>
              <a:rPr lang="en-US" sz="1600" dirty="0" smtClean="0"/>
              <a:t> </a:t>
            </a:r>
            <a:r>
              <a:rPr lang="en-US" sz="1600" dirty="0" err="1" smtClean="0"/>
              <a:t>ra</a:t>
            </a:r>
            <a:endParaRPr lang="en-US" sz="1600" dirty="0"/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5750" y="1281445"/>
            <a:ext cx="8519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 smtClean="0">
                <a:latin typeface="Arial(body)"/>
              </a:rPr>
              <a:t>Dựa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nền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tảng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giáo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dục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trực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tuyến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kết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hợp</a:t>
            </a:r>
            <a:r>
              <a:rPr lang="en-US" sz="1800" dirty="0" smtClean="0">
                <a:latin typeface="Arial(body)"/>
              </a:rPr>
              <a:t> camera </a:t>
            </a:r>
            <a:r>
              <a:rPr lang="en-US" sz="1800" dirty="0" err="1" smtClean="0">
                <a:latin typeface="Arial(body)"/>
              </a:rPr>
              <a:t>tích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hợp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trên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thiết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bị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của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sinh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viên</a:t>
            </a:r>
            <a:r>
              <a:rPr lang="en-US" sz="1800" dirty="0" smtClean="0">
                <a:latin typeface="Arial(body)"/>
              </a:rPr>
              <a:t>, </a:t>
            </a:r>
            <a:r>
              <a:rPr lang="en-US" sz="1800" dirty="0" err="1" smtClean="0">
                <a:latin typeface="Arial(body)"/>
              </a:rPr>
              <a:t>hai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nền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tảng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học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trực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tuyến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phổ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biến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tại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trường</a:t>
            </a:r>
            <a:r>
              <a:rPr lang="en-US" sz="1800" dirty="0" smtClean="0">
                <a:latin typeface="Arial(body)"/>
              </a:rPr>
              <a:t> ĐH </a:t>
            </a:r>
            <a:r>
              <a:rPr lang="en-US" sz="1800" dirty="0" err="1" smtClean="0">
                <a:latin typeface="Arial(body)"/>
              </a:rPr>
              <a:t>Sư</a:t>
            </a:r>
            <a:r>
              <a:rPr lang="en-US" sz="1800" dirty="0" smtClean="0">
                <a:latin typeface="Arial(body)"/>
              </a:rPr>
              <a:t> phạm </a:t>
            </a:r>
            <a:r>
              <a:rPr lang="en-US" sz="1800" dirty="0" err="1" smtClean="0">
                <a:latin typeface="Arial(body)"/>
              </a:rPr>
              <a:t>Hà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Nội</a:t>
            </a:r>
            <a:r>
              <a:rPr lang="en-US" sz="1800" dirty="0" smtClean="0">
                <a:latin typeface="Arial(body)"/>
              </a:rPr>
              <a:t> </a:t>
            </a:r>
            <a:r>
              <a:rPr lang="en-US" sz="1800" dirty="0" err="1" smtClean="0">
                <a:latin typeface="Arial(body)"/>
              </a:rPr>
              <a:t>là</a:t>
            </a:r>
            <a:r>
              <a:rPr lang="en-US" sz="1800" dirty="0" smtClean="0">
                <a:latin typeface="Arial(body)"/>
              </a:rPr>
              <a:t> Zoom </a:t>
            </a:r>
            <a:r>
              <a:rPr lang="en-US" sz="1800" dirty="0" err="1" smtClean="0">
                <a:latin typeface="Arial(body)"/>
              </a:rPr>
              <a:t>và</a:t>
            </a:r>
            <a:r>
              <a:rPr lang="en-US" sz="1800" dirty="0" smtClean="0">
                <a:latin typeface="Arial(body)"/>
              </a:rPr>
              <a:t> Google Meet</a:t>
            </a:r>
            <a:endParaRPr lang="en-US" sz="18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44913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44913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30893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30893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06728" y="347339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506727" y="347339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97" y="2316574"/>
            <a:ext cx="1255496" cy="12554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38" y="2290290"/>
            <a:ext cx="1281780" cy="1281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8" y="3683913"/>
            <a:ext cx="1677109" cy="9439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77106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n-US" sz="1800" dirty="0">
                <a:latin typeface="+mn-lt"/>
                <a:ea typeface="Calibri" panose="020F0502020204030204" pitchFamily="34" charset="0"/>
              </a:rPr>
              <a:t>P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hương 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pháp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Haar-Cascade</a:t>
            </a:r>
            <a:r>
              <a:rPr lang="en-US" sz="1800" dirty="0" smtClean="0">
                <a:latin typeface="+mn-lt"/>
                <a:ea typeface="Calibri" panose="020F0502020204030204" pitchFamily="34" charset="0"/>
              </a:rPr>
              <a:t>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ứng 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dụng dựa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trê</a:t>
            </a:r>
            <a:r>
              <a:rPr lang="en-US" sz="1800" dirty="0" smtClean="0">
                <a:latin typeface="+mn-lt"/>
                <a:ea typeface="Calibri" panose="020F0502020204030204" pitchFamily="34" charset="0"/>
              </a:rPr>
              <a:t>n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 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đặc trưng </a:t>
            </a:r>
            <a:r>
              <a:rPr lang="vi-VN" sz="1800" dirty="0" smtClean="0">
                <a:latin typeface="+mn-lt"/>
                <a:ea typeface="Calibri" panose="020F0502020204030204" pitchFamily="34" charset="0"/>
              </a:rPr>
              <a:t>Haar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latin typeface="+mn-lt"/>
                <a:ea typeface="Calibri" panose="020F0502020204030204" pitchFamily="34" charset="0"/>
              </a:rPr>
              <a:t>cho</a:t>
            </a:r>
            <a:r>
              <a:rPr lang="en-US" sz="1800" dirty="0" smtClean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phép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phát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hiện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các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khuôn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mặt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trong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ảnh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một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cách</a:t>
            </a:r>
            <a:r>
              <a:rPr lang="vi-VN" sz="1800" dirty="0">
                <a:latin typeface="+mn-lt"/>
                <a:ea typeface="Calibri" panose="020F0502020204030204" pitchFamily="34" charset="0"/>
              </a:rPr>
              <a:t> nhanh chóng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thời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gian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thực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không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phụ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thuộc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vào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vị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trí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hoặc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tỉ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lệ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+mn-lt"/>
                <a:ea typeface="Calibri" panose="020F0502020204030204" pitchFamily="34" charset="0"/>
              </a:rPr>
              <a:t>ảnh</a:t>
            </a:r>
            <a:r>
              <a:rPr lang="en-US" sz="1800" dirty="0">
                <a:latin typeface="+mn-lt"/>
                <a:ea typeface="Calibri" panose="020F0502020204030204" pitchFamily="34" charset="0"/>
              </a:rPr>
              <a:t>. </a:t>
            </a:r>
            <a:endParaRPr lang="en-US" sz="1800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13802" y="4853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1029</Words>
  <Application>Microsoft Office PowerPoint</Application>
  <PresentationFormat>On-screen Show (16:9)</PresentationFormat>
  <Paragraphs>192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Oswald</vt:lpstr>
      <vt:lpstr>Arial(body)</vt:lpstr>
      <vt:lpstr>Arial</vt:lpstr>
      <vt:lpstr>Fira Sans Extra Condensed Medium</vt:lpstr>
      <vt:lpstr>Montserrat</vt:lpstr>
      <vt:lpstr>Calibri</vt:lpstr>
      <vt:lpstr>Times New Roman</vt:lpstr>
      <vt:lpstr>Management Consulting Toolkit by Slidesgo</vt:lpstr>
      <vt:lpstr>PowerPoint Presentation</vt:lpstr>
      <vt:lpstr>Nội dung trình bày</vt:lpstr>
      <vt:lpstr>GIỚI THIỆU</vt:lpstr>
      <vt:lpstr>GIỚI THIỆU</vt:lpstr>
      <vt:lpstr>GIỚI THIỆU</vt:lpstr>
      <vt:lpstr>BÀI TOÁN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BỘ DỮ LIỆU TẬP HUẤN</vt:lpstr>
      <vt:lpstr>MÔI TRƯỜNG CHẠY THỬ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48</cp:revision>
  <dcterms:modified xsi:type="dcterms:W3CDTF">2021-10-21T13:40:48Z</dcterms:modified>
</cp:coreProperties>
</file>